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leho Maphoto" userId="7f89bcec7be9ad69" providerId="LiveId" clId="{FEBC4FB3-73D5-4CE0-B80B-F141B76959AF}"/>
    <pc:docChg chg="custSel modSld">
      <pc:chgData name="Katleho Maphoto" userId="7f89bcec7be9ad69" providerId="LiveId" clId="{FEBC4FB3-73D5-4CE0-B80B-F141B76959AF}" dt="2025-08-19T08:56:22.003" v="127" actId="1076"/>
      <pc:docMkLst>
        <pc:docMk/>
      </pc:docMkLst>
      <pc:sldChg chg="addSp modSp mod">
        <pc:chgData name="Katleho Maphoto" userId="7f89bcec7be9ad69" providerId="LiveId" clId="{FEBC4FB3-73D5-4CE0-B80B-F141B76959AF}" dt="2025-08-17T18:23:52.256" v="31" actId="255"/>
        <pc:sldMkLst>
          <pc:docMk/>
          <pc:sldMk cId="4167884232" sldId="278"/>
        </pc:sldMkLst>
        <pc:spChg chg="mod">
          <ac:chgData name="Katleho Maphoto" userId="7f89bcec7be9ad69" providerId="LiveId" clId="{FEBC4FB3-73D5-4CE0-B80B-F141B76959AF}" dt="2025-08-17T18:23:52.256" v="31" actId="255"/>
          <ac:spMkLst>
            <pc:docMk/>
            <pc:sldMk cId="4167884232" sldId="278"/>
            <ac:spMk id="3" creationId="{DB93FB3F-A8D4-46D3-A1C6-C79C64563729}"/>
          </ac:spMkLst>
        </pc:spChg>
        <pc:spChg chg="add mod">
          <ac:chgData name="Katleho Maphoto" userId="7f89bcec7be9ad69" providerId="LiveId" clId="{FEBC4FB3-73D5-4CE0-B80B-F141B76959AF}" dt="2025-08-14T16:48:01" v="18" actId="14100"/>
          <ac:spMkLst>
            <pc:docMk/>
            <pc:sldMk cId="4167884232" sldId="278"/>
            <ac:spMk id="4" creationId="{98548B07-D10C-3B5E-50B5-A36B2B0CB5D1}"/>
          </ac:spMkLst>
        </pc:spChg>
      </pc:sldChg>
      <pc:sldChg chg="addSp modSp mod">
        <pc:chgData name="Katleho Maphoto" userId="7f89bcec7be9ad69" providerId="LiveId" clId="{FEBC4FB3-73D5-4CE0-B80B-F141B76959AF}" dt="2025-08-14T16:47:48.475" v="17" actId="14100"/>
        <pc:sldMkLst>
          <pc:docMk/>
          <pc:sldMk cId="3220235682" sldId="279"/>
        </pc:sldMkLst>
        <pc:spChg chg="add mod">
          <ac:chgData name="Katleho Maphoto" userId="7f89bcec7be9ad69" providerId="LiveId" clId="{FEBC4FB3-73D5-4CE0-B80B-F141B76959AF}" dt="2025-08-14T16:47:48.475" v="17" actId="14100"/>
          <ac:spMkLst>
            <pc:docMk/>
            <pc:sldMk cId="3220235682" sldId="279"/>
            <ac:spMk id="4" creationId="{8012892A-9F52-2CDD-59FA-ABE25D965882}"/>
          </ac:spMkLst>
        </pc:spChg>
      </pc:sldChg>
      <pc:sldChg chg="addSp modSp mod">
        <pc:chgData name="Katleho Maphoto" userId="7f89bcec7be9ad69" providerId="LiveId" clId="{FEBC4FB3-73D5-4CE0-B80B-F141B76959AF}" dt="2025-08-19T08:39:22.373" v="39" actId="313"/>
        <pc:sldMkLst>
          <pc:docMk/>
          <pc:sldMk cId="2903234456" sldId="280"/>
        </pc:sldMkLst>
        <pc:spChg chg="add mod">
          <ac:chgData name="Katleho Maphoto" userId="7f89bcec7be9ad69" providerId="LiveId" clId="{FEBC4FB3-73D5-4CE0-B80B-F141B76959AF}" dt="2025-08-14T16:47:37.769" v="16" actId="14100"/>
          <ac:spMkLst>
            <pc:docMk/>
            <pc:sldMk cId="2903234456" sldId="280"/>
            <ac:spMk id="6" creationId="{F98D03F0-F5F9-4B48-F50B-1A6C6BEEBAF7}"/>
          </ac:spMkLst>
        </pc:spChg>
        <pc:spChg chg="add mod">
          <ac:chgData name="Katleho Maphoto" userId="7f89bcec7be9ad69" providerId="LiveId" clId="{FEBC4FB3-73D5-4CE0-B80B-F141B76959AF}" dt="2025-08-19T08:39:22.373" v="39" actId="313"/>
          <ac:spMkLst>
            <pc:docMk/>
            <pc:sldMk cId="2903234456" sldId="280"/>
            <ac:spMk id="7" creationId="{42EEDE28-B8FC-98D7-CA4C-70223DA999C9}"/>
          </ac:spMkLst>
        </pc:spChg>
      </pc:sldChg>
      <pc:sldChg chg="addSp modSp mod">
        <pc:chgData name="Katleho Maphoto" userId="7f89bcec7be9ad69" providerId="LiveId" clId="{FEBC4FB3-73D5-4CE0-B80B-F141B76959AF}" dt="2025-08-19T08:44:33.266" v="90" actId="20577"/>
        <pc:sldMkLst>
          <pc:docMk/>
          <pc:sldMk cId="4006299760" sldId="281"/>
        </pc:sldMkLst>
        <pc:spChg chg="add mod">
          <ac:chgData name="Katleho Maphoto" userId="7f89bcec7be9ad69" providerId="LiveId" clId="{FEBC4FB3-73D5-4CE0-B80B-F141B76959AF}" dt="2025-08-14T16:47:24.148" v="15" actId="14100"/>
          <ac:spMkLst>
            <pc:docMk/>
            <pc:sldMk cId="4006299760" sldId="281"/>
            <ac:spMk id="6" creationId="{EB9EEBD3-BBD8-750D-A427-B67C22C15810}"/>
          </ac:spMkLst>
        </pc:spChg>
        <pc:spChg chg="add mod">
          <ac:chgData name="Katleho Maphoto" userId="7f89bcec7be9ad69" providerId="LiveId" clId="{FEBC4FB3-73D5-4CE0-B80B-F141B76959AF}" dt="2025-08-19T08:44:33.266" v="90" actId="20577"/>
          <ac:spMkLst>
            <pc:docMk/>
            <pc:sldMk cId="4006299760" sldId="281"/>
            <ac:spMk id="7" creationId="{0AB56108-1378-B903-1088-E65F1F12112C}"/>
          </ac:spMkLst>
        </pc:spChg>
      </pc:sldChg>
      <pc:sldChg chg="addSp modSp mod">
        <pc:chgData name="Katleho Maphoto" userId="7f89bcec7be9ad69" providerId="LiveId" clId="{FEBC4FB3-73D5-4CE0-B80B-F141B76959AF}" dt="2025-08-19T08:47:31.004" v="96" actId="12"/>
        <pc:sldMkLst>
          <pc:docMk/>
          <pc:sldMk cId="915693626" sldId="282"/>
        </pc:sldMkLst>
        <pc:spChg chg="add mod">
          <ac:chgData name="Katleho Maphoto" userId="7f89bcec7be9ad69" providerId="LiveId" clId="{FEBC4FB3-73D5-4CE0-B80B-F141B76959AF}" dt="2025-08-19T08:47:31.004" v="96" actId="12"/>
          <ac:spMkLst>
            <pc:docMk/>
            <pc:sldMk cId="915693626" sldId="282"/>
            <ac:spMk id="3" creationId="{35E49A64-9A72-14D7-34F5-49BD673649E9}"/>
          </ac:spMkLst>
        </pc:spChg>
        <pc:spChg chg="add mod">
          <ac:chgData name="Katleho Maphoto" userId="7f89bcec7be9ad69" providerId="LiveId" clId="{FEBC4FB3-73D5-4CE0-B80B-F141B76959AF}" dt="2025-08-14T16:48:33.345" v="21" actId="14100"/>
          <ac:spMkLst>
            <pc:docMk/>
            <pc:sldMk cId="915693626" sldId="282"/>
            <ac:spMk id="8" creationId="{6256C944-DD87-7015-1418-2EDD7E82A48B}"/>
          </ac:spMkLst>
        </pc:spChg>
      </pc:sldChg>
      <pc:sldChg chg="addSp modSp mod">
        <pc:chgData name="Katleho Maphoto" userId="7f89bcec7be9ad69" providerId="LiveId" clId="{FEBC4FB3-73D5-4CE0-B80B-F141B76959AF}" dt="2025-08-19T08:49:03.163" v="101" actId="12"/>
        <pc:sldMkLst>
          <pc:docMk/>
          <pc:sldMk cId="1712794656" sldId="283"/>
        </pc:sldMkLst>
        <pc:spChg chg="add mod">
          <ac:chgData name="Katleho Maphoto" userId="7f89bcec7be9ad69" providerId="LiveId" clId="{FEBC4FB3-73D5-4CE0-B80B-F141B76959AF}" dt="2025-08-19T08:49:03.163" v="101" actId="12"/>
          <ac:spMkLst>
            <pc:docMk/>
            <pc:sldMk cId="1712794656" sldId="283"/>
            <ac:spMk id="5" creationId="{B83BD166-A326-78D6-5CE6-89A6D5F244D3}"/>
          </ac:spMkLst>
        </pc:spChg>
        <pc:spChg chg="add mod">
          <ac:chgData name="Katleho Maphoto" userId="7f89bcec7be9ad69" providerId="LiveId" clId="{FEBC4FB3-73D5-4CE0-B80B-F141B76959AF}" dt="2025-08-14T16:48:58.673" v="24" actId="14100"/>
          <ac:spMkLst>
            <pc:docMk/>
            <pc:sldMk cId="1712794656" sldId="283"/>
            <ac:spMk id="9" creationId="{0DCF70C1-FF6D-7E62-4C20-6623416C04A5}"/>
          </ac:spMkLst>
        </pc:spChg>
      </pc:sldChg>
      <pc:sldChg chg="addSp modSp mod">
        <pc:chgData name="Katleho Maphoto" userId="7f89bcec7be9ad69" providerId="LiveId" clId="{FEBC4FB3-73D5-4CE0-B80B-F141B76959AF}" dt="2025-08-19T08:49:58.062" v="106" actId="12"/>
        <pc:sldMkLst>
          <pc:docMk/>
          <pc:sldMk cId="1768083250" sldId="284"/>
        </pc:sldMkLst>
        <pc:spChg chg="add mod">
          <ac:chgData name="Katleho Maphoto" userId="7f89bcec7be9ad69" providerId="LiveId" clId="{FEBC4FB3-73D5-4CE0-B80B-F141B76959AF}" dt="2025-08-14T16:49:20.546" v="27" actId="14100"/>
          <ac:spMkLst>
            <pc:docMk/>
            <pc:sldMk cId="1768083250" sldId="284"/>
            <ac:spMk id="6" creationId="{4C277349-4570-7DA0-F3B5-C6C31EB9600F}"/>
          </ac:spMkLst>
        </pc:spChg>
        <pc:spChg chg="add mod">
          <ac:chgData name="Katleho Maphoto" userId="7f89bcec7be9ad69" providerId="LiveId" clId="{FEBC4FB3-73D5-4CE0-B80B-F141B76959AF}" dt="2025-08-19T08:49:58.062" v="106" actId="12"/>
          <ac:spMkLst>
            <pc:docMk/>
            <pc:sldMk cId="1768083250" sldId="284"/>
            <ac:spMk id="7" creationId="{A92BE1F7-F04A-9EDF-2F4A-A2E6D3E0C3AB}"/>
          </ac:spMkLst>
        </pc:spChg>
      </pc:sldChg>
      <pc:sldChg chg="addSp modSp mod">
        <pc:chgData name="Katleho Maphoto" userId="7f89bcec7be9ad69" providerId="LiveId" clId="{FEBC4FB3-73D5-4CE0-B80B-F141B76959AF}" dt="2025-08-19T08:56:22.003" v="127" actId="1076"/>
        <pc:sldMkLst>
          <pc:docMk/>
          <pc:sldMk cId="2134380245" sldId="285"/>
        </pc:sldMkLst>
        <pc:spChg chg="add mod">
          <ac:chgData name="Katleho Maphoto" userId="7f89bcec7be9ad69" providerId="LiveId" clId="{FEBC4FB3-73D5-4CE0-B80B-F141B76959AF}" dt="2025-08-14T16:49:45.304" v="30" actId="14100"/>
          <ac:spMkLst>
            <pc:docMk/>
            <pc:sldMk cId="2134380245" sldId="285"/>
            <ac:spMk id="3" creationId="{E86675AB-5DA5-FCED-A5AE-25945192BD78}"/>
          </ac:spMkLst>
        </pc:spChg>
        <pc:spChg chg="add mod">
          <ac:chgData name="Katleho Maphoto" userId="7f89bcec7be9ad69" providerId="LiveId" clId="{FEBC4FB3-73D5-4CE0-B80B-F141B76959AF}" dt="2025-08-19T08:56:22.003" v="127" actId="1076"/>
          <ac:spMkLst>
            <pc:docMk/>
            <pc:sldMk cId="2134380245" sldId="285"/>
            <ac:spMk id="4" creationId="{3C93C94E-4D15-58BA-3F23-C5118659A547}"/>
          </ac:spMkLst>
        </pc:spChg>
        <pc:spChg chg="add">
          <ac:chgData name="Katleho Maphoto" userId="7f89bcec7be9ad69" providerId="LiveId" clId="{FEBC4FB3-73D5-4CE0-B80B-F141B76959AF}" dt="2025-08-19T08:52:11.989" v="108"/>
          <ac:spMkLst>
            <pc:docMk/>
            <pc:sldMk cId="2134380245" sldId="285"/>
            <ac:spMk id="5" creationId="{869B3231-5EBE-2B56-1B9E-BD57934B660A}"/>
          </ac:spMkLst>
        </pc:spChg>
        <pc:spChg chg="add">
          <ac:chgData name="Katleho Maphoto" userId="7f89bcec7be9ad69" providerId="LiveId" clId="{FEBC4FB3-73D5-4CE0-B80B-F141B76959AF}" dt="2025-08-19T08:52:17.713" v="109"/>
          <ac:spMkLst>
            <pc:docMk/>
            <pc:sldMk cId="2134380245" sldId="285"/>
            <ac:spMk id="6" creationId="{D88920B1-2343-63CC-AE32-91A3829F86C1}"/>
          </ac:spMkLst>
        </pc:spChg>
        <pc:spChg chg="add">
          <ac:chgData name="Katleho Maphoto" userId="7f89bcec7be9ad69" providerId="LiveId" clId="{FEBC4FB3-73D5-4CE0-B80B-F141B76959AF}" dt="2025-08-19T08:52:46.376" v="110"/>
          <ac:spMkLst>
            <pc:docMk/>
            <pc:sldMk cId="2134380245" sldId="285"/>
            <ac:spMk id="7" creationId="{F22680DB-F750-BBC1-8F57-37C08C81ADC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DAY,MONTH BY AGE !PivotTable1</c:name>
    <c:fmtId val="8"/>
  </c:pivotSource>
  <c:chart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'REVENUE PER DAY,MONTH BY AGE '!$B$5:$B$6</c:f>
              <c:strCache>
                <c:ptCount val="1"/>
                <c:pt idx="0">
                  <c:v>Adult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'!$A$7:$A$14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'REVENUE PER DAY,MONTH BY AGE '!$B$7:$B$14</c:f>
              <c:numCache>
                <c:formatCode>General</c:formatCode>
                <c:ptCount val="7"/>
                <c:pt idx="0">
                  <c:v>6216</c:v>
                </c:pt>
                <c:pt idx="1">
                  <c:v>5773</c:v>
                </c:pt>
                <c:pt idx="2">
                  <c:v>4861</c:v>
                </c:pt>
                <c:pt idx="3">
                  <c:v>6375</c:v>
                </c:pt>
                <c:pt idx="4">
                  <c:v>6133</c:v>
                </c:pt>
                <c:pt idx="5">
                  <c:v>7421</c:v>
                </c:pt>
                <c:pt idx="6">
                  <c:v>6414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C-425E-BF77-C31C0D7A7CDC}"/>
            </c:ext>
          </c:extLst>
        </c:ser>
        <c:ser>
          <c:idx val="1"/>
          <c:order val="1"/>
          <c:tx>
            <c:strRef>
              <c:f>'REVENUE PER DAY,MONTH BY AGE '!$C$5:$C$6</c:f>
              <c:strCache>
                <c:ptCount val="1"/>
                <c:pt idx="0">
                  <c:v>Elder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'!$A$7:$A$14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'REVENUE PER DAY,MONTH BY AGE '!$C$7:$C$14</c:f>
              <c:numCache>
                <c:formatCode>General</c:formatCode>
                <c:ptCount val="7"/>
                <c:pt idx="0">
                  <c:v>13076</c:v>
                </c:pt>
                <c:pt idx="1">
                  <c:v>11611</c:v>
                </c:pt>
                <c:pt idx="2">
                  <c:v>12733</c:v>
                </c:pt>
                <c:pt idx="3">
                  <c:v>13062</c:v>
                </c:pt>
                <c:pt idx="4">
                  <c:v>13281</c:v>
                </c:pt>
                <c:pt idx="5">
                  <c:v>13268</c:v>
                </c:pt>
                <c:pt idx="6">
                  <c:v>11449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EC-425E-BF77-C31C0D7A7CDC}"/>
            </c:ext>
          </c:extLst>
        </c:ser>
        <c:ser>
          <c:idx val="2"/>
          <c:order val="2"/>
          <c:tx>
            <c:strRef>
              <c:f>'REVENUE PER DAY,MONTH BY AGE '!$D$5:$D$6</c:f>
              <c:strCache>
                <c:ptCount val="1"/>
                <c:pt idx="0">
                  <c:v>Senior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'!$A$7:$A$14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'REVENUE PER DAY,MONTH BY AGE '!$D$7:$D$14</c:f>
              <c:numCache>
                <c:formatCode>General</c:formatCode>
                <c:ptCount val="7"/>
                <c:pt idx="0">
                  <c:v>6228</c:v>
                </c:pt>
                <c:pt idx="1">
                  <c:v>7111</c:v>
                </c:pt>
                <c:pt idx="2">
                  <c:v>5708</c:v>
                </c:pt>
                <c:pt idx="3">
                  <c:v>7012</c:v>
                </c:pt>
                <c:pt idx="4">
                  <c:v>5608</c:v>
                </c:pt>
                <c:pt idx="5">
                  <c:v>6210</c:v>
                </c:pt>
                <c:pt idx="6">
                  <c:v>6252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EC-425E-BF77-C31C0D7A7CDC}"/>
            </c:ext>
          </c:extLst>
        </c:ser>
        <c:ser>
          <c:idx val="3"/>
          <c:order val="3"/>
          <c:tx>
            <c:strRef>
              <c:f>'REVENUE PER DAY,MONTH BY AGE '!$E$5:$E$6</c:f>
              <c:strCache>
                <c:ptCount val="1"/>
                <c:pt idx="0">
                  <c:v>Youth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'!$A$7:$A$14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'REVENUE PER DAY,MONTH BY AGE '!$E$7:$E$14</c:f>
              <c:numCache>
                <c:formatCode>General</c:formatCode>
                <c:ptCount val="7"/>
                <c:pt idx="0">
                  <c:v>8904</c:v>
                </c:pt>
                <c:pt idx="1">
                  <c:v>8059</c:v>
                </c:pt>
                <c:pt idx="2">
                  <c:v>6478</c:v>
                </c:pt>
                <c:pt idx="3">
                  <c:v>8914</c:v>
                </c:pt>
                <c:pt idx="4">
                  <c:v>7745</c:v>
                </c:pt>
                <c:pt idx="5">
                  <c:v>7884</c:v>
                </c:pt>
                <c:pt idx="6">
                  <c:v>9295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EC-425E-BF77-C31C0D7A7C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92584352"/>
        <c:axId val="1292592992"/>
      </c:barChart>
      <c:catAx>
        <c:axId val="129258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592992"/>
        <c:crosses val="autoZero"/>
        <c:auto val="1"/>
        <c:lblAlgn val="ctr"/>
        <c:lblOffset val="100"/>
        <c:noMultiLvlLbl val="0"/>
      </c:catAx>
      <c:valAx>
        <c:axId val="129259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258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WORKSHEET.xlsx]CUSTOMER PER DAY,MONTH BY SHIPP!PivotTable16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'CUSTOMER PER DAY,MONTH BY SHIPP'!$B$24:$B$25</c:f>
              <c:strCache>
                <c:ptCount val="1"/>
                <c:pt idx="0">
                  <c:v>2-Day Shipping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SHIPP'!$B$26:$B$32</c:f>
              <c:numCache>
                <c:formatCode>General</c:formatCode>
                <c:ptCount val="6"/>
                <c:pt idx="0">
                  <c:v>130</c:v>
                </c:pt>
                <c:pt idx="1">
                  <c:v>99</c:v>
                </c:pt>
                <c:pt idx="2">
                  <c:v>90</c:v>
                </c:pt>
                <c:pt idx="3">
                  <c:v>95</c:v>
                </c:pt>
                <c:pt idx="4">
                  <c:v>111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2-4169-A3A8-AED51ECBC4B7}"/>
            </c:ext>
          </c:extLst>
        </c:ser>
        <c:ser>
          <c:idx val="1"/>
          <c:order val="1"/>
          <c:tx>
            <c:strRef>
              <c:f>'CUSTOMER PER DAY,MONTH BY SHIPP'!$C$24:$C$25</c:f>
              <c:strCache>
                <c:ptCount val="1"/>
                <c:pt idx="0">
                  <c:v>Express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SHIPP'!$C$26:$C$32</c:f>
              <c:numCache>
                <c:formatCode>General</c:formatCode>
                <c:ptCount val="6"/>
                <c:pt idx="0">
                  <c:v>115</c:v>
                </c:pt>
                <c:pt idx="1">
                  <c:v>99</c:v>
                </c:pt>
                <c:pt idx="2">
                  <c:v>119</c:v>
                </c:pt>
                <c:pt idx="3">
                  <c:v>111</c:v>
                </c:pt>
                <c:pt idx="4">
                  <c:v>110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72-4169-A3A8-AED51ECBC4B7}"/>
            </c:ext>
          </c:extLst>
        </c:ser>
        <c:ser>
          <c:idx val="2"/>
          <c:order val="2"/>
          <c:tx>
            <c:strRef>
              <c:f>'CUSTOMER PER DAY,MONTH BY SHIPP'!$D$24:$D$25</c:f>
              <c:strCache>
                <c:ptCount val="1"/>
                <c:pt idx="0">
                  <c:v>Free Shipping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SHIPP'!$D$26:$D$32</c:f>
              <c:numCache>
                <c:formatCode>General</c:formatCode>
                <c:ptCount val="6"/>
                <c:pt idx="0">
                  <c:v>133</c:v>
                </c:pt>
                <c:pt idx="1">
                  <c:v>90</c:v>
                </c:pt>
                <c:pt idx="2">
                  <c:v>110</c:v>
                </c:pt>
                <c:pt idx="3">
                  <c:v>105</c:v>
                </c:pt>
                <c:pt idx="4">
                  <c:v>120</c:v>
                </c:pt>
                <c:pt idx="5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72-4169-A3A8-AED51ECBC4B7}"/>
            </c:ext>
          </c:extLst>
        </c:ser>
        <c:ser>
          <c:idx val="3"/>
          <c:order val="3"/>
          <c:tx>
            <c:strRef>
              <c:f>'CUSTOMER PER DAY,MONTH BY SHIPP'!$E$24:$E$25</c:f>
              <c:strCache>
                <c:ptCount val="1"/>
                <c:pt idx="0">
                  <c:v>Next Day Air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SHIPP'!$E$26:$E$32</c:f>
              <c:numCache>
                <c:formatCode>General</c:formatCode>
                <c:ptCount val="6"/>
                <c:pt idx="0">
                  <c:v>102</c:v>
                </c:pt>
                <c:pt idx="1">
                  <c:v>98</c:v>
                </c:pt>
                <c:pt idx="2">
                  <c:v>101</c:v>
                </c:pt>
                <c:pt idx="3">
                  <c:v>100</c:v>
                </c:pt>
                <c:pt idx="4">
                  <c:v>133</c:v>
                </c:pt>
                <c:pt idx="5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72-4169-A3A8-AED51ECBC4B7}"/>
            </c:ext>
          </c:extLst>
        </c:ser>
        <c:ser>
          <c:idx val="4"/>
          <c:order val="4"/>
          <c:tx>
            <c:strRef>
              <c:f>'CUSTOMER PER DAY,MONTH BY SHIPP'!$F$24:$F$25</c:f>
              <c:strCache>
                <c:ptCount val="1"/>
                <c:pt idx="0">
                  <c:v>Standard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SHIPP'!$F$26:$F$32</c:f>
              <c:numCache>
                <c:formatCode>General</c:formatCode>
                <c:ptCount val="6"/>
                <c:pt idx="0">
                  <c:v>114</c:v>
                </c:pt>
                <c:pt idx="1">
                  <c:v>109</c:v>
                </c:pt>
                <c:pt idx="2">
                  <c:v>104</c:v>
                </c:pt>
                <c:pt idx="3">
                  <c:v>107</c:v>
                </c:pt>
                <c:pt idx="4">
                  <c:v>112</c:v>
                </c:pt>
                <c:pt idx="5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72-4169-A3A8-AED51ECBC4B7}"/>
            </c:ext>
          </c:extLst>
        </c:ser>
        <c:ser>
          <c:idx val="5"/>
          <c:order val="5"/>
          <c:tx>
            <c:strRef>
              <c:f>'CUSTOMER PER DAY,MONTH BY SHIPP'!$G$24:$G$25</c:f>
              <c:strCache>
                <c:ptCount val="1"/>
                <c:pt idx="0">
                  <c:v>Store Pickup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'CUSTOMER PER DAY,MONTH BY SHIPP'!$A$26:$A$32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 PER DAY,MONTH BY SHIPP'!$G$26:$G$32</c:f>
              <c:numCache>
                <c:formatCode>General</c:formatCode>
                <c:ptCount val="6"/>
                <c:pt idx="0">
                  <c:v>129</c:v>
                </c:pt>
                <c:pt idx="1">
                  <c:v>118</c:v>
                </c:pt>
                <c:pt idx="2">
                  <c:v>95</c:v>
                </c:pt>
                <c:pt idx="3">
                  <c:v>111</c:v>
                </c:pt>
                <c:pt idx="4">
                  <c:v>96</c:v>
                </c:pt>
                <c:pt idx="5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872-4169-A3A8-AED51ECBC4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0281168"/>
        <c:axId val="1680264848"/>
      </c:areaChart>
      <c:catAx>
        <c:axId val="1680281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264848"/>
        <c:crosses val="autoZero"/>
        <c:auto val="1"/>
        <c:lblAlgn val="ctr"/>
        <c:lblOffset val="100"/>
        <c:noMultiLvlLbl val="0"/>
      </c:catAx>
      <c:valAx>
        <c:axId val="168026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281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DAY,MONTH BY AGE !PivotTable4</c:name>
    <c:fmtId val="1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8333333333333334E-2"/>
          <c:y val="3.2407407407407406E-2"/>
          <c:w val="0.81587729658792651"/>
          <c:h val="0.852909011373578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'REVENUE PER DAY,MONTH BY AGE '!$B$25:$B$26</c:f>
              <c:strCache>
                <c:ptCount val="1"/>
                <c:pt idx="0">
                  <c:v>Adult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AGE '!$B$27:$B$33</c:f>
              <c:numCache>
                <c:formatCode>General</c:formatCode>
                <c:ptCount val="6"/>
                <c:pt idx="0">
                  <c:v>6869</c:v>
                </c:pt>
                <c:pt idx="1">
                  <c:v>6825</c:v>
                </c:pt>
                <c:pt idx="2">
                  <c:v>7541</c:v>
                </c:pt>
                <c:pt idx="3">
                  <c:v>6820</c:v>
                </c:pt>
                <c:pt idx="4">
                  <c:v>7552</c:v>
                </c:pt>
                <c:pt idx="5">
                  <c:v>7586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E-47FA-8645-A8C8A0359DAB}"/>
            </c:ext>
          </c:extLst>
        </c:ser>
        <c:ser>
          <c:idx val="1"/>
          <c:order val="1"/>
          <c:tx>
            <c:strRef>
              <c:f>'REVENUE PER DAY,MONTH BY AGE '!$C$25:$C$26</c:f>
              <c:strCache>
                <c:ptCount val="1"/>
                <c:pt idx="0">
                  <c:v>Elder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AGE '!$C$27:$C$33</c:f>
              <c:numCache>
                <c:formatCode>General</c:formatCode>
                <c:ptCount val="6"/>
                <c:pt idx="0">
                  <c:v>16403</c:v>
                </c:pt>
                <c:pt idx="1">
                  <c:v>14757</c:v>
                </c:pt>
                <c:pt idx="2">
                  <c:v>14995</c:v>
                </c:pt>
                <c:pt idx="3">
                  <c:v>13901</c:v>
                </c:pt>
                <c:pt idx="4">
                  <c:v>14282</c:v>
                </c:pt>
                <c:pt idx="5">
                  <c:v>14142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E-47FA-8645-A8C8A0359DAB}"/>
            </c:ext>
          </c:extLst>
        </c:ser>
        <c:ser>
          <c:idx val="2"/>
          <c:order val="2"/>
          <c:tx>
            <c:strRef>
              <c:f>'REVENUE PER DAY,MONTH BY AGE '!$D$25:$D$26</c:f>
              <c:strCache>
                <c:ptCount val="1"/>
                <c:pt idx="0">
                  <c:v>Senior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AGE '!$D$27:$D$33</c:f>
              <c:numCache>
                <c:formatCode>General</c:formatCode>
                <c:ptCount val="6"/>
                <c:pt idx="0">
                  <c:v>9164</c:v>
                </c:pt>
                <c:pt idx="1">
                  <c:v>6841</c:v>
                </c:pt>
                <c:pt idx="2">
                  <c:v>6138</c:v>
                </c:pt>
                <c:pt idx="3">
                  <c:v>6741</c:v>
                </c:pt>
                <c:pt idx="4">
                  <c:v>7499</c:v>
                </c:pt>
                <c:pt idx="5">
                  <c:v>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BE-47FA-8645-A8C8A0359DAB}"/>
            </c:ext>
          </c:extLst>
        </c:ser>
        <c:ser>
          <c:idx val="3"/>
          <c:order val="3"/>
          <c:tx>
            <c:strRef>
              <c:f>'REVENUE PER DAY,MONTH BY AGE '!$E$25:$E$26</c:f>
              <c:strCache>
                <c:ptCount val="1"/>
                <c:pt idx="0">
                  <c:v>Youth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PER DAY,MONTH BY AGE 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AGE '!$E$27:$E$33</c:f>
              <c:numCache>
                <c:formatCode>General</c:formatCode>
                <c:ptCount val="6"/>
                <c:pt idx="0">
                  <c:v>11146</c:v>
                </c:pt>
                <c:pt idx="1">
                  <c:v>8733</c:v>
                </c:pt>
                <c:pt idx="2">
                  <c:v>8245</c:v>
                </c:pt>
                <c:pt idx="3">
                  <c:v>9331</c:v>
                </c:pt>
                <c:pt idx="4">
                  <c:v>11019</c:v>
                </c:pt>
                <c:pt idx="5">
                  <c:v>8805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BE-47FA-8645-A8C8A0359DA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2622752"/>
        <c:axId val="1292611712"/>
      </c:barChart>
      <c:catAx>
        <c:axId val="129262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2611712"/>
        <c:crosses val="autoZero"/>
        <c:auto val="1"/>
        <c:lblAlgn val="ctr"/>
        <c:lblOffset val="100"/>
        <c:noMultiLvlLbl val="0"/>
      </c:catAx>
      <c:valAx>
        <c:axId val="12926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262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DAY,MONTH BY SPEND!PivotTable5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'REVENUE PER DAY,MONTH BY SPEND'!$B$5:$B$6</c:f>
              <c:strCache>
                <c:ptCount val="1"/>
                <c:pt idx="0">
                  <c:v>01. 20-30: Low Spend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'REVENUE PER DAY,MONTH BY SPEND'!$A$7:$A$13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'REVENUE PER DAY,MONTH BY SPEND'!$B$7:$B$13</c:f>
              <c:numCache>
                <c:formatCode>General</c:formatCode>
                <c:ptCount val="6"/>
                <c:pt idx="0">
                  <c:v>2394</c:v>
                </c:pt>
                <c:pt idx="1">
                  <c:v>2089</c:v>
                </c:pt>
                <c:pt idx="2">
                  <c:v>2319</c:v>
                </c:pt>
                <c:pt idx="3">
                  <c:v>2247</c:v>
                </c:pt>
                <c:pt idx="4">
                  <c:v>2463</c:v>
                </c:pt>
                <c:pt idx="5">
                  <c:v>2271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F2-4C4C-A836-D54AA759B8A5}"/>
            </c:ext>
          </c:extLst>
        </c:ser>
        <c:ser>
          <c:idx val="1"/>
          <c:order val="1"/>
          <c:tx>
            <c:strRef>
              <c:f>'REVENUE PER DAY,MONTH BY SPEND'!$C$5:$C$6</c:f>
              <c:strCache>
                <c:ptCount val="1"/>
                <c:pt idx="0">
                  <c:v>02. 31-50: Medium Spend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'REVENUE PER DAY,MONTH BY SPEND'!$A$7:$A$13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'REVENUE PER DAY,MONTH BY SPEND'!$C$7:$C$13</c:f>
              <c:numCache>
                <c:formatCode>General</c:formatCode>
                <c:ptCount val="6"/>
                <c:pt idx="0">
                  <c:v>7326</c:v>
                </c:pt>
                <c:pt idx="1">
                  <c:v>6356</c:v>
                </c:pt>
                <c:pt idx="2">
                  <c:v>5805</c:v>
                </c:pt>
                <c:pt idx="3">
                  <c:v>6606</c:v>
                </c:pt>
                <c:pt idx="4">
                  <c:v>6777</c:v>
                </c:pt>
                <c:pt idx="5">
                  <c:v>5720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F2-4C4C-A836-D54AA759B8A5}"/>
            </c:ext>
          </c:extLst>
        </c:ser>
        <c:ser>
          <c:idx val="2"/>
          <c:order val="2"/>
          <c:tx>
            <c:strRef>
              <c:f>'REVENUE PER DAY,MONTH BY SPEND'!$D$5:$D$6</c:f>
              <c:strCache>
                <c:ptCount val="1"/>
                <c:pt idx="0">
                  <c:v>03. 51-70: HighSpend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'REVENUE PER DAY,MONTH BY SPEND'!$A$7:$A$13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'REVENUE PER DAY,MONTH BY SPEND'!$D$7:$D$13</c:f>
              <c:numCache>
                <c:formatCode>General</c:formatCode>
                <c:ptCount val="6"/>
                <c:pt idx="0">
                  <c:v>10669</c:v>
                </c:pt>
                <c:pt idx="1">
                  <c:v>8740</c:v>
                </c:pt>
                <c:pt idx="2">
                  <c:v>8658</c:v>
                </c:pt>
                <c:pt idx="3">
                  <c:v>9168</c:v>
                </c:pt>
                <c:pt idx="4">
                  <c:v>9877</c:v>
                </c:pt>
                <c:pt idx="5">
                  <c:v>9651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F2-4C4C-A836-D54AA759B8A5}"/>
            </c:ext>
          </c:extLst>
        </c:ser>
        <c:ser>
          <c:idx val="3"/>
          <c:order val="3"/>
          <c:tx>
            <c:strRef>
              <c:f>'REVENUE PER DAY,MONTH BY SPEND'!$E$5:$E$6</c:f>
              <c:strCache>
                <c:ptCount val="1"/>
                <c:pt idx="0">
                  <c:v>04. 70+ Very High spend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'REVENUE PER DAY,MONTH BY SPEND'!$A$7:$A$13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'REVENUE PER DAY,MONTH BY SPEND'!$E$7:$E$13</c:f>
              <c:numCache>
                <c:formatCode>General</c:formatCode>
                <c:ptCount val="6"/>
                <c:pt idx="0">
                  <c:v>23193</c:v>
                </c:pt>
                <c:pt idx="1">
                  <c:v>19971</c:v>
                </c:pt>
                <c:pt idx="2">
                  <c:v>20137</c:v>
                </c:pt>
                <c:pt idx="3">
                  <c:v>18772</c:v>
                </c:pt>
                <c:pt idx="4">
                  <c:v>21235</c:v>
                </c:pt>
                <c:pt idx="5">
                  <c:v>20637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F2-4C4C-A836-D54AA759B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539392"/>
        <c:axId val="1603523552"/>
      </c:barChart>
      <c:catAx>
        <c:axId val="160353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523552"/>
        <c:crosses val="autoZero"/>
        <c:auto val="1"/>
        <c:lblAlgn val="ctr"/>
        <c:lblOffset val="100"/>
        <c:noMultiLvlLbl val="0"/>
      </c:catAx>
      <c:valAx>
        <c:axId val="160352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53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DAY,MONTH BY SPEND!PivotTable7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'REVENUE PER DAY,MONTH BY SPEND'!$B$25:$B$26</c:f>
              <c:strCache>
                <c:ptCount val="1"/>
                <c:pt idx="0">
                  <c:v>01. 20-30: Low Spend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'REVENUE PER DAY,MONTH BY SPEND'!$A$27:$A$33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SPEND'!$B$27:$B$33</c:f>
              <c:numCache>
                <c:formatCode>General</c:formatCode>
                <c:ptCount val="6"/>
                <c:pt idx="0">
                  <c:v>2394</c:v>
                </c:pt>
                <c:pt idx="1">
                  <c:v>2089</c:v>
                </c:pt>
                <c:pt idx="2">
                  <c:v>2319</c:v>
                </c:pt>
                <c:pt idx="3">
                  <c:v>2247</c:v>
                </c:pt>
                <c:pt idx="4">
                  <c:v>2463</c:v>
                </c:pt>
                <c:pt idx="5">
                  <c:v>2271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A5-4ECB-8D17-FA86219FE010}"/>
            </c:ext>
          </c:extLst>
        </c:ser>
        <c:ser>
          <c:idx val="1"/>
          <c:order val="1"/>
          <c:tx>
            <c:strRef>
              <c:f>'REVENUE PER DAY,MONTH BY SPEND'!$C$25:$C$26</c:f>
              <c:strCache>
                <c:ptCount val="1"/>
                <c:pt idx="0">
                  <c:v>02. 31-50: Medium Spend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'REVENUE PER DAY,MONTH BY SPEND'!$A$27:$A$33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SPEND'!$C$27:$C$33</c:f>
              <c:numCache>
                <c:formatCode>General</c:formatCode>
                <c:ptCount val="6"/>
                <c:pt idx="0">
                  <c:v>7326</c:v>
                </c:pt>
                <c:pt idx="1">
                  <c:v>6356</c:v>
                </c:pt>
                <c:pt idx="2">
                  <c:v>5805</c:v>
                </c:pt>
                <c:pt idx="3">
                  <c:v>6606</c:v>
                </c:pt>
                <c:pt idx="4">
                  <c:v>6777</c:v>
                </c:pt>
                <c:pt idx="5">
                  <c:v>5720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A5-4ECB-8D17-FA86219FE010}"/>
            </c:ext>
          </c:extLst>
        </c:ser>
        <c:ser>
          <c:idx val="2"/>
          <c:order val="2"/>
          <c:tx>
            <c:strRef>
              <c:f>'REVENUE PER DAY,MONTH BY SPEND'!$D$25:$D$26</c:f>
              <c:strCache>
                <c:ptCount val="1"/>
                <c:pt idx="0">
                  <c:v>03. 51-70: HighSpend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'REVENUE PER DAY,MONTH BY SPEND'!$A$27:$A$33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SPEND'!$D$27:$D$33</c:f>
              <c:numCache>
                <c:formatCode>General</c:formatCode>
                <c:ptCount val="6"/>
                <c:pt idx="0">
                  <c:v>10669</c:v>
                </c:pt>
                <c:pt idx="1">
                  <c:v>8740</c:v>
                </c:pt>
                <c:pt idx="2">
                  <c:v>8658</c:v>
                </c:pt>
                <c:pt idx="3">
                  <c:v>9168</c:v>
                </c:pt>
                <c:pt idx="4">
                  <c:v>9877</c:v>
                </c:pt>
                <c:pt idx="5">
                  <c:v>9651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A5-4ECB-8D17-FA86219FE010}"/>
            </c:ext>
          </c:extLst>
        </c:ser>
        <c:ser>
          <c:idx val="3"/>
          <c:order val="3"/>
          <c:tx>
            <c:strRef>
              <c:f>'REVENUE PER DAY,MONTH BY SPEND'!$E$25:$E$26</c:f>
              <c:strCache>
                <c:ptCount val="1"/>
                <c:pt idx="0">
                  <c:v>04. 70+ Very High spend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'REVENUE PER DAY,MONTH BY SPEND'!$A$27:$A$33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'REVENUE PER DAY,MONTH BY SPEND'!$E$27:$E$33</c:f>
              <c:numCache>
                <c:formatCode>General</c:formatCode>
                <c:ptCount val="6"/>
                <c:pt idx="0">
                  <c:v>23193</c:v>
                </c:pt>
                <c:pt idx="1">
                  <c:v>19971</c:v>
                </c:pt>
                <c:pt idx="2">
                  <c:v>20137</c:v>
                </c:pt>
                <c:pt idx="3">
                  <c:v>18772</c:v>
                </c:pt>
                <c:pt idx="4">
                  <c:v>21235</c:v>
                </c:pt>
                <c:pt idx="5">
                  <c:v>20637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A5-4ECB-8D17-FA86219FE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0332048"/>
        <c:axId val="1680326768"/>
      </c:lineChart>
      <c:catAx>
        <c:axId val="168033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26768"/>
        <c:crosses val="autoZero"/>
        <c:auto val="1"/>
        <c:lblAlgn val="ctr"/>
        <c:lblOffset val="100"/>
        <c:noMultiLvlLbl val="0"/>
      </c:catAx>
      <c:valAx>
        <c:axId val="168032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3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AGE AND SPEND!PivotTable8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813888888888886"/>
          <c:y val="7.407407407407407E-2"/>
          <c:w val="0.7445579615048119"/>
          <c:h val="0.84833333333333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'REVENUE PER AGE AND SPEND'!$B$6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'REVENUE PER AGE AND SPEND'!$A$7:$A$11</c:f>
              <c:strCache>
                <c:ptCount val="4"/>
                <c:pt idx="0">
                  <c:v>Adult</c:v>
                </c:pt>
                <c:pt idx="1">
                  <c:v>Elder</c:v>
                </c:pt>
                <c:pt idx="2">
                  <c:v>Senior</c:v>
                </c:pt>
                <c:pt idx="3">
                  <c:v>Youth</c:v>
                </c:pt>
              </c:strCache>
            </c:strRef>
          </c:cat>
          <c:val>
            <c:numRef>
              <c:f>'REVENUE PER AGE AND SPEND'!$B$7:$B$11</c:f>
              <c:numCache>
                <c:formatCode>General</c:formatCode>
                <c:ptCount val="4"/>
                <c:pt idx="0">
                  <c:v>43193</c:v>
                </c:pt>
                <c:pt idx="1">
                  <c:v>88480</c:v>
                </c:pt>
                <c:pt idx="2">
                  <c:v>44129</c:v>
                </c:pt>
                <c:pt idx="3">
                  <c:v>57279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C-415C-899E-3EDB3B54C2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0342608"/>
        <c:axId val="1680347888"/>
      </c:barChart>
      <c:catAx>
        <c:axId val="168034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47888"/>
        <c:crosses val="autoZero"/>
        <c:auto val="1"/>
        <c:lblAlgn val="ctr"/>
        <c:lblOffset val="100"/>
        <c:noMultiLvlLbl val="0"/>
      </c:catAx>
      <c:valAx>
        <c:axId val="168034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42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WORKSHEET.xlsx]REVENUE PER AGE AND SPEND!PivotTable10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3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'REVENUE PER AGE AND SPEND'!$B$23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121-4E90-A259-F69886BA3F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121-4E90-A259-F69886BA3F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121-4E90-A259-F69886BA3F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121-4E90-A259-F69886BA3F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'REVENUE PER AGE AND SPEND'!$A$24:$A$28</c:f>
              <c:strCache>
                <c:ptCount val="4"/>
                <c:pt idx="0">
                  <c:v>01. 20-30: Low Spend</c:v>
                </c:pt>
                <c:pt idx="1">
                  <c:v>02. 31-50: Medium Spend</c:v>
                </c:pt>
                <c:pt idx="2">
                  <c:v>03. 51-70: HighSpend</c:v>
                </c:pt>
                <c:pt idx="3">
                  <c:v>04. 70+ Very High spend</c:v>
                </c:pt>
              </c:strCache>
            </c:strRef>
          </c:cat>
          <c:val>
            <c:numRef>
              <c:f>'REVENUE PER AGE AND SPEND'!$B$24:$B$28</c:f>
              <c:numCache>
                <c:formatCode>General</c:formatCode>
                <c:ptCount val="4"/>
                <c:pt idx="0">
                  <c:v>13783</c:v>
                </c:pt>
                <c:pt idx="1">
                  <c:v>38590</c:v>
                </c:pt>
                <c:pt idx="2">
                  <c:v>56763</c:v>
                </c:pt>
                <c:pt idx="3">
                  <c:v>123945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21-4E90-A259-F69886BA3F9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WORKSHEET.xlsx]CUSTOMERS PER DAY, MONTH BY PAY!PivotTable11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'CUSTOMERS PER DAY, MONTH BY PAY'!$B$6:$B$7</c:f>
              <c:strCache>
                <c:ptCount val="1"/>
                <c:pt idx="0">
                  <c:v>Bank Transfer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PAY'!$B$8:$B$15</c:f>
              <c:numCache>
                <c:formatCode>General</c:formatCode>
                <c:ptCount val="7"/>
                <c:pt idx="0">
                  <c:v>81</c:v>
                </c:pt>
                <c:pt idx="1">
                  <c:v>92</c:v>
                </c:pt>
                <c:pt idx="2">
                  <c:v>78</c:v>
                </c:pt>
                <c:pt idx="3">
                  <c:v>87</c:v>
                </c:pt>
                <c:pt idx="4">
                  <c:v>98</c:v>
                </c:pt>
                <c:pt idx="5">
                  <c:v>91</c:v>
                </c:pt>
                <c:pt idx="6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B-4024-B0D4-6DF3BA80BFA6}"/>
            </c:ext>
          </c:extLst>
        </c:ser>
        <c:ser>
          <c:idx val="1"/>
          <c:order val="1"/>
          <c:tx>
            <c:strRef>
              <c:f>'CUSTOMERS PER DAY, MONTH BY PAY'!$C$6:$C$7</c:f>
              <c:strCache>
                <c:ptCount val="1"/>
                <c:pt idx="0">
                  <c:v>Cash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PAY'!$C$8:$C$15</c:f>
              <c:numCache>
                <c:formatCode>General</c:formatCode>
                <c:ptCount val="7"/>
                <c:pt idx="0">
                  <c:v>115</c:v>
                </c:pt>
                <c:pt idx="1">
                  <c:v>89</c:v>
                </c:pt>
                <c:pt idx="2">
                  <c:v>84</c:v>
                </c:pt>
                <c:pt idx="3">
                  <c:v>99</c:v>
                </c:pt>
                <c:pt idx="4">
                  <c:v>109</c:v>
                </c:pt>
                <c:pt idx="5">
                  <c:v>81</c:v>
                </c:pt>
                <c:pt idx="6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B-4024-B0D4-6DF3BA80BFA6}"/>
            </c:ext>
          </c:extLst>
        </c:ser>
        <c:ser>
          <c:idx val="2"/>
          <c:order val="2"/>
          <c:tx>
            <c:strRef>
              <c:f>'CUSTOMERS PER DAY, MONTH BY PAY'!$D$6:$D$7</c:f>
              <c:strCache>
                <c:ptCount val="1"/>
                <c:pt idx="0">
                  <c:v>Credit Card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PAY'!$D$8:$D$15</c:f>
              <c:numCache>
                <c:formatCode>General</c:formatCode>
                <c:ptCount val="7"/>
                <c:pt idx="0">
                  <c:v>97</c:v>
                </c:pt>
                <c:pt idx="1">
                  <c:v>101</c:v>
                </c:pt>
                <c:pt idx="2">
                  <c:v>89</c:v>
                </c:pt>
                <c:pt idx="3">
                  <c:v>102</c:v>
                </c:pt>
                <c:pt idx="4">
                  <c:v>100</c:v>
                </c:pt>
                <c:pt idx="5">
                  <c:v>93</c:v>
                </c:pt>
                <c:pt idx="6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FB-4024-B0D4-6DF3BA80BFA6}"/>
            </c:ext>
          </c:extLst>
        </c:ser>
        <c:ser>
          <c:idx val="3"/>
          <c:order val="3"/>
          <c:tx>
            <c:strRef>
              <c:f>'CUSTOMERS PER DAY, MONTH BY PAY'!$E$6:$E$7</c:f>
              <c:strCache>
                <c:ptCount val="1"/>
                <c:pt idx="0">
                  <c:v>Debit Card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PAY'!$E$8:$E$15</c:f>
              <c:numCache>
                <c:formatCode>General</c:formatCode>
                <c:ptCount val="7"/>
                <c:pt idx="0">
                  <c:v>97</c:v>
                </c:pt>
                <c:pt idx="1">
                  <c:v>84</c:v>
                </c:pt>
                <c:pt idx="2">
                  <c:v>76</c:v>
                </c:pt>
                <c:pt idx="3">
                  <c:v>97</c:v>
                </c:pt>
                <c:pt idx="4">
                  <c:v>77</c:v>
                </c:pt>
                <c:pt idx="5">
                  <c:v>103</c:v>
                </c:pt>
                <c:pt idx="6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FB-4024-B0D4-6DF3BA80BFA6}"/>
            </c:ext>
          </c:extLst>
        </c:ser>
        <c:ser>
          <c:idx val="4"/>
          <c:order val="4"/>
          <c:tx>
            <c:strRef>
              <c:f>'CUSTOMERS PER DAY, MONTH BY PAY'!$F$6:$F$7</c:f>
              <c:strCache>
                <c:ptCount val="1"/>
                <c:pt idx="0">
                  <c:v>PayPal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PAY'!$F$8:$F$15</c:f>
              <c:numCache>
                <c:formatCode>General</c:formatCode>
                <c:ptCount val="7"/>
                <c:pt idx="0">
                  <c:v>90</c:v>
                </c:pt>
                <c:pt idx="1">
                  <c:v>100</c:v>
                </c:pt>
                <c:pt idx="2">
                  <c:v>90</c:v>
                </c:pt>
                <c:pt idx="3">
                  <c:v>98</c:v>
                </c:pt>
                <c:pt idx="4">
                  <c:v>86</c:v>
                </c:pt>
                <c:pt idx="5">
                  <c:v>106</c:v>
                </c:pt>
                <c:pt idx="6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FB-4024-B0D4-6DF3BA80BFA6}"/>
            </c:ext>
          </c:extLst>
        </c:ser>
        <c:ser>
          <c:idx val="5"/>
          <c:order val="5"/>
          <c:tx>
            <c:strRef>
              <c:f>'CUSTOMERS PER DAY, MONTH BY PAY'!$G$6:$G$7</c:f>
              <c:strCache>
                <c:ptCount val="1"/>
                <c:pt idx="0">
                  <c:v>Venmo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'CUSTOMERS PER DAY, MONTH BY PAY'!$A$8:$A$15</c:f>
              <c:strCache>
                <c:ptCount val="7"/>
                <c:pt idx="0">
                  <c:v>Sun</c:v>
                </c:pt>
                <c:pt idx="1">
                  <c:v>Mon</c:v>
                </c:pt>
                <c:pt idx="2">
                  <c:v>Tue</c:v>
                </c:pt>
                <c:pt idx="3">
                  <c:v>Wed</c:v>
                </c:pt>
                <c:pt idx="4">
                  <c:v>Thu</c:v>
                </c:pt>
                <c:pt idx="5">
                  <c:v>Fri</c:v>
                </c:pt>
                <c:pt idx="6">
                  <c:v>Sat</c:v>
                </c:pt>
              </c:strCache>
            </c:strRef>
          </c:cat>
          <c:val>
            <c:numRef>
              <c:f>'CUSTOMERS PER DAY, MONTH BY PAY'!$G$8:$G$15</c:f>
              <c:numCache>
                <c:formatCode>General</c:formatCode>
                <c:ptCount val="7"/>
                <c:pt idx="0">
                  <c:v>103</c:v>
                </c:pt>
                <c:pt idx="1">
                  <c:v>86</c:v>
                </c:pt>
                <c:pt idx="2">
                  <c:v>83</c:v>
                </c:pt>
                <c:pt idx="3">
                  <c:v>99</c:v>
                </c:pt>
                <c:pt idx="4">
                  <c:v>73</c:v>
                </c:pt>
                <c:pt idx="5">
                  <c:v>92</c:v>
                </c:pt>
                <c:pt idx="6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4FB-4024-B0D4-6DF3BA80B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0354608"/>
        <c:axId val="1680355088"/>
      </c:barChart>
      <c:catAx>
        <c:axId val="168035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55088"/>
        <c:crosses val="autoZero"/>
        <c:auto val="1"/>
        <c:lblAlgn val="ctr"/>
        <c:lblOffset val="100"/>
        <c:noMultiLvlLbl val="0"/>
      </c:catAx>
      <c:valAx>
        <c:axId val="168035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5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WORKSHEET.xlsx]CUSTOMERS PER DAY, MONTH BY PAY!PivotTable13</c:name>
    <c:fmtId val="24"/>
  </c:pivotSource>
  <c:chart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5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6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6"/>
          <c:spPr>
            <a:solidFill>
              <a:schemeClr val="lt1"/>
            </a:solidFill>
            <a:ln w="1587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'CUSTOMERS PER DAY, MONTH BY PAY'!$B$24:$B$25</c:f>
              <c:strCache>
                <c:ptCount val="1"/>
                <c:pt idx="0">
                  <c:v>Bank Transfer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PAY'!$B$26:$B$32</c:f>
              <c:numCache>
                <c:formatCode>General</c:formatCode>
                <c:ptCount val="6"/>
                <c:pt idx="0">
                  <c:v>115</c:v>
                </c:pt>
                <c:pt idx="1">
                  <c:v>101</c:v>
                </c:pt>
                <c:pt idx="2">
                  <c:v>90</c:v>
                </c:pt>
                <c:pt idx="3">
                  <c:v>112</c:v>
                </c:pt>
                <c:pt idx="4">
                  <c:v>93</c:v>
                </c:pt>
                <c:pt idx="5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0-4EEF-AEE6-DF4434B39D1D}"/>
            </c:ext>
          </c:extLst>
        </c:ser>
        <c:ser>
          <c:idx val="1"/>
          <c:order val="1"/>
          <c:tx>
            <c:strRef>
              <c:f>'CUSTOMERS PER DAY, MONTH BY PAY'!$C$24:$C$25</c:f>
              <c:strCache>
                <c:ptCount val="1"/>
                <c:pt idx="0">
                  <c:v>Cash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PAY'!$C$26:$C$32</c:f>
              <c:numCache>
                <c:formatCode>General</c:formatCode>
                <c:ptCount val="6"/>
                <c:pt idx="0">
                  <c:v>121</c:v>
                </c:pt>
                <c:pt idx="1">
                  <c:v>115</c:v>
                </c:pt>
                <c:pt idx="2">
                  <c:v>108</c:v>
                </c:pt>
                <c:pt idx="3">
                  <c:v>100</c:v>
                </c:pt>
                <c:pt idx="4">
                  <c:v>116</c:v>
                </c:pt>
                <c:pt idx="5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E0-4EEF-AEE6-DF4434B39D1D}"/>
            </c:ext>
          </c:extLst>
        </c:ser>
        <c:ser>
          <c:idx val="2"/>
          <c:order val="2"/>
          <c:tx>
            <c:strRef>
              <c:f>'CUSTOMERS PER DAY, MONTH BY PAY'!$D$24:$D$25</c:f>
              <c:strCache>
                <c:ptCount val="1"/>
                <c:pt idx="0">
                  <c:v>Credit Card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PAY'!$D$26:$D$32</c:f>
              <c:numCache>
                <c:formatCode>General</c:formatCode>
                <c:ptCount val="6"/>
                <c:pt idx="0">
                  <c:v>115</c:v>
                </c:pt>
                <c:pt idx="1">
                  <c:v>95</c:v>
                </c:pt>
                <c:pt idx="2">
                  <c:v>121</c:v>
                </c:pt>
                <c:pt idx="3">
                  <c:v>103</c:v>
                </c:pt>
                <c:pt idx="4">
                  <c:v>126</c:v>
                </c:pt>
                <c:pt idx="5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E0-4EEF-AEE6-DF4434B39D1D}"/>
            </c:ext>
          </c:extLst>
        </c:ser>
        <c:ser>
          <c:idx val="3"/>
          <c:order val="3"/>
          <c:tx>
            <c:strRef>
              <c:f>'CUSTOMERS PER DAY, MONTH BY PAY'!$E$24:$E$25</c:f>
              <c:strCache>
                <c:ptCount val="1"/>
                <c:pt idx="0">
                  <c:v>Debit Card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PAY'!$E$26:$E$32</c:f>
              <c:numCache>
                <c:formatCode>General</c:formatCode>
                <c:ptCount val="6"/>
                <c:pt idx="0">
                  <c:v>125</c:v>
                </c:pt>
                <c:pt idx="1">
                  <c:v>110</c:v>
                </c:pt>
                <c:pt idx="2">
                  <c:v>93</c:v>
                </c:pt>
                <c:pt idx="3">
                  <c:v>89</c:v>
                </c:pt>
                <c:pt idx="4">
                  <c:v>125</c:v>
                </c:pt>
                <c:pt idx="5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E0-4EEF-AEE6-DF4434B39D1D}"/>
            </c:ext>
          </c:extLst>
        </c:ser>
        <c:ser>
          <c:idx val="4"/>
          <c:order val="4"/>
          <c:tx>
            <c:strRef>
              <c:f>'CUSTOMERS PER DAY, MONTH BY PAY'!$F$24:$F$25</c:f>
              <c:strCache>
                <c:ptCount val="1"/>
                <c:pt idx="0">
                  <c:v>PayPal</c:v>
                </c:pt>
              </c:strCache>
            </c:strRef>
          </c:tx>
          <c:spPr>
            <a:gradFill flip="none" rotWithShape="1">
              <a:gsLst>
                <a:gs pos="0">
                  <a:schemeClr val="accent5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51000">
                  <a:schemeClr val="accent5">
                    <a:alpha val="75000"/>
                  </a:schemeClr>
                </a:gs>
                <a:gs pos="100000">
                  <a:schemeClr val="accent5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PAY'!$F$26:$F$32</c:f>
              <c:numCache>
                <c:formatCode>General</c:formatCode>
                <c:ptCount val="6"/>
                <c:pt idx="0">
                  <c:v>136</c:v>
                </c:pt>
                <c:pt idx="1">
                  <c:v>99</c:v>
                </c:pt>
                <c:pt idx="2">
                  <c:v>104</c:v>
                </c:pt>
                <c:pt idx="3">
                  <c:v>112</c:v>
                </c:pt>
                <c:pt idx="4">
                  <c:v>111</c:v>
                </c:pt>
                <c:pt idx="5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E0-4EEF-AEE6-DF4434B39D1D}"/>
            </c:ext>
          </c:extLst>
        </c:ser>
        <c:ser>
          <c:idx val="5"/>
          <c:order val="5"/>
          <c:tx>
            <c:strRef>
              <c:f>'CUSTOMERS PER DAY, MONTH BY PAY'!$G$24:$G$25</c:f>
              <c:strCache>
                <c:ptCount val="1"/>
                <c:pt idx="0">
                  <c:v>Venmo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'CUSTOMERS PER DAY, MONTH BY PAY'!$A$26:$A$32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'CUSTOMERS PER DAY, MONTH BY PAY'!$G$26:$G$32</c:f>
              <c:numCache>
                <c:formatCode>General</c:formatCode>
                <c:ptCount val="6"/>
                <c:pt idx="0">
                  <c:v>111</c:v>
                </c:pt>
                <c:pt idx="1">
                  <c:v>93</c:v>
                </c:pt>
                <c:pt idx="2">
                  <c:v>103</c:v>
                </c:pt>
                <c:pt idx="3">
                  <c:v>113</c:v>
                </c:pt>
                <c:pt idx="4">
                  <c:v>111</c:v>
                </c:pt>
                <c:pt idx="5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9E0-4EEF-AEE6-DF4434B39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1680353648"/>
        <c:axId val="1680375728"/>
      </c:barChart>
      <c:catAx>
        <c:axId val="168035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75728"/>
        <c:crosses val="autoZero"/>
        <c:auto val="1"/>
        <c:lblAlgn val="ctr"/>
        <c:lblOffset val="100"/>
        <c:noMultiLvlLbl val="0"/>
      </c:catAx>
      <c:valAx>
        <c:axId val="1680375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35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[CUSTOMER SHOPPING TRENDS WORKSHEET.xlsx]CUSTOMER PER DAY,MONTH BY SHIPP!PivotTable14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PER DAY,MONTH BY SHIPP'!$B$5:$B$6</c:f>
              <c:strCache>
                <c:ptCount val="1"/>
                <c:pt idx="0">
                  <c:v>2-Day Shipping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SHIPP'!$B$7:$B$13</c:f>
              <c:numCache>
                <c:formatCode>General</c:formatCode>
                <c:ptCount val="6"/>
                <c:pt idx="0">
                  <c:v>130</c:v>
                </c:pt>
                <c:pt idx="1">
                  <c:v>99</c:v>
                </c:pt>
                <c:pt idx="2">
                  <c:v>90</c:v>
                </c:pt>
                <c:pt idx="3">
                  <c:v>95</c:v>
                </c:pt>
                <c:pt idx="4">
                  <c:v>111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5B-455A-86AF-1B25E2E6F62E}"/>
            </c:ext>
          </c:extLst>
        </c:ser>
        <c:ser>
          <c:idx val="1"/>
          <c:order val="1"/>
          <c:tx>
            <c:strRef>
              <c:f>'CUSTOMER PER DAY,MONTH BY SHIPP'!$C$5:$C$6</c:f>
              <c:strCache>
                <c:ptCount val="1"/>
                <c:pt idx="0">
                  <c:v>Express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SHIPP'!$C$7:$C$13</c:f>
              <c:numCache>
                <c:formatCode>General</c:formatCode>
                <c:ptCount val="6"/>
                <c:pt idx="0">
                  <c:v>115</c:v>
                </c:pt>
                <c:pt idx="1">
                  <c:v>99</c:v>
                </c:pt>
                <c:pt idx="2">
                  <c:v>119</c:v>
                </c:pt>
                <c:pt idx="3">
                  <c:v>111</c:v>
                </c:pt>
                <c:pt idx="4">
                  <c:v>110</c:v>
                </c:pt>
                <c:pt idx="5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5B-455A-86AF-1B25E2E6F62E}"/>
            </c:ext>
          </c:extLst>
        </c:ser>
        <c:ser>
          <c:idx val="2"/>
          <c:order val="2"/>
          <c:tx>
            <c:strRef>
              <c:f>'CUSTOMER PER DAY,MONTH BY SHIPP'!$D$5:$D$6</c:f>
              <c:strCache>
                <c:ptCount val="1"/>
                <c:pt idx="0">
                  <c:v>Free Shipping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SHIPP'!$D$7:$D$13</c:f>
              <c:numCache>
                <c:formatCode>General</c:formatCode>
                <c:ptCount val="6"/>
                <c:pt idx="0">
                  <c:v>133</c:v>
                </c:pt>
                <c:pt idx="1">
                  <c:v>90</c:v>
                </c:pt>
                <c:pt idx="2">
                  <c:v>110</c:v>
                </c:pt>
                <c:pt idx="3">
                  <c:v>105</c:v>
                </c:pt>
                <c:pt idx="4">
                  <c:v>120</c:v>
                </c:pt>
                <c:pt idx="5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5B-455A-86AF-1B25E2E6F62E}"/>
            </c:ext>
          </c:extLst>
        </c:ser>
        <c:ser>
          <c:idx val="3"/>
          <c:order val="3"/>
          <c:tx>
            <c:strRef>
              <c:f>'CUSTOMER PER DAY,MONTH BY SHIPP'!$E$5:$E$6</c:f>
              <c:strCache>
                <c:ptCount val="1"/>
                <c:pt idx="0">
                  <c:v>Next Day Air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SHIPP'!$E$7:$E$13</c:f>
              <c:numCache>
                <c:formatCode>General</c:formatCode>
                <c:ptCount val="6"/>
                <c:pt idx="0">
                  <c:v>102</c:v>
                </c:pt>
                <c:pt idx="1">
                  <c:v>98</c:v>
                </c:pt>
                <c:pt idx="2">
                  <c:v>101</c:v>
                </c:pt>
                <c:pt idx="3">
                  <c:v>100</c:v>
                </c:pt>
                <c:pt idx="4">
                  <c:v>133</c:v>
                </c:pt>
                <c:pt idx="5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5B-455A-86AF-1B25E2E6F62E}"/>
            </c:ext>
          </c:extLst>
        </c:ser>
        <c:ser>
          <c:idx val="4"/>
          <c:order val="4"/>
          <c:tx>
            <c:strRef>
              <c:f>'CUSTOMER PER DAY,MONTH BY SHIPP'!$F$5:$F$6</c:f>
              <c:strCache>
                <c:ptCount val="1"/>
                <c:pt idx="0">
                  <c:v>Standard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SHIPP'!$F$7:$F$13</c:f>
              <c:numCache>
                <c:formatCode>General</c:formatCode>
                <c:ptCount val="6"/>
                <c:pt idx="0">
                  <c:v>114</c:v>
                </c:pt>
                <c:pt idx="1">
                  <c:v>109</c:v>
                </c:pt>
                <c:pt idx="2">
                  <c:v>104</c:v>
                </c:pt>
                <c:pt idx="3">
                  <c:v>107</c:v>
                </c:pt>
                <c:pt idx="4">
                  <c:v>112</c:v>
                </c:pt>
                <c:pt idx="5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5B-455A-86AF-1B25E2E6F62E}"/>
            </c:ext>
          </c:extLst>
        </c:ser>
        <c:ser>
          <c:idx val="5"/>
          <c:order val="5"/>
          <c:tx>
            <c:strRef>
              <c:f>'CUSTOMER PER DAY,MONTH BY SHIPP'!$G$5:$G$6</c:f>
              <c:strCache>
                <c:ptCount val="1"/>
                <c:pt idx="0">
                  <c:v>Store Pickup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'CUSTOMER PER DAY,MONTH BY SHIPP'!$A$7:$A$13</c:f>
              <c:strCache>
                <c:ptCount val="6"/>
                <c:pt idx="0">
                  <c:v>01-Jan</c:v>
                </c:pt>
                <c:pt idx="1">
                  <c:v>01-Feb</c:v>
                </c:pt>
                <c:pt idx="2">
                  <c:v>01-Mar</c:v>
                </c:pt>
                <c:pt idx="3">
                  <c:v>01-Apr</c:v>
                </c:pt>
                <c:pt idx="4">
                  <c:v>01-May</c:v>
                </c:pt>
                <c:pt idx="5">
                  <c:v>01-Jun</c:v>
                </c:pt>
              </c:strCache>
            </c:strRef>
          </c:cat>
          <c:val>
            <c:numRef>
              <c:f>'CUSTOMER PER DAY,MONTH BY SHIPP'!$G$7:$G$13</c:f>
              <c:numCache>
                <c:formatCode>General</c:formatCode>
                <c:ptCount val="6"/>
                <c:pt idx="0">
                  <c:v>129</c:v>
                </c:pt>
                <c:pt idx="1">
                  <c:v>118</c:v>
                </c:pt>
                <c:pt idx="2">
                  <c:v>95</c:v>
                </c:pt>
                <c:pt idx="3">
                  <c:v>111</c:v>
                </c:pt>
                <c:pt idx="4">
                  <c:v>96</c:v>
                </c:pt>
                <c:pt idx="5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75B-455A-86AF-1B25E2E6F6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0270128"/>
        <c:axId val="1680260048"/>
      </c:barChart>
      <c:catAx>
        <c:axId val="168027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260048"/>
        <c:crosses val="autoZero"/>
        <c:auto val="1"/>
        <c:lblAlgn val="ctr"/>
        <c:lblOffset val="100"/>
        <c:noMultiLvlLbl val="0"/>
      </c:catAx>
      <c:valAx>
        <c:axId val="168026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27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CUSTOMER SHOPPING TREND ANALYSIS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KATLEHO MAPHOTO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48B07-D10C-3B5E-50B5-A36B2B0CB5D1}"/>
              </a:ext>
            </a:extLst>
          </p:cNvPr>
          <p:cNvSpPr txBox="1"/>
          <p:nvPr/>
        </p:nvSpPr>
        <p:spPr>
          <a:xfrm>
            <a:off x="11197725" y="6213986"/>
            <a:ext cx="99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INTRODUCTION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ANALYSIS ABOUT CUSTOMER SHOPPING  BEHAVIOUR AND THE TRENDS. WE LOOK INTO THE DAY TO DAY AND MONTH TO MONTH STATISTICS. 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2892A-9F52-2CDD-59FA-ABE25D965882}"/>
              </a:ext>
            </a:extLst>
          </p:cNvPr>
          <p:cNvSpPr txBox="1"/>
          <p:nvPr/>
        </p:nvSpPr>
        <p:spPr>
          <a:xfrm>
            <a:off x="11304089" y="6248400"/>
            <a:ext cx="88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1E39D-FDCC-1D4F-1AC1-198FDB163F0C}"/>
              </a:ext>
            </a:extLst>
          </p:cNvPr>
          <p:cNvSpPr txBox="1"/>
          <p:nvPr/>
        </p:nvSpPr>
        <p:spPr>
          <a:xfrm>
            <a:off x="806245" y="599768"/>
            <a:ext cx="491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DAY BY AGE BUCKETS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C7436-4C4E-2B9F-C4D0-0F35EE7A793E}"/>
              </a:ext>
            </a:extLst>
          </p:cNvPr>
          <p:cNvSpPr txBox="1"/>
          <p:nvPr/>
        </p:nvSpPr>
        <p:spPr>
          <a:xfrm>
            <a:off x="6843252" y="599768"/>
            <a:ext cx="454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MONTH BY AGE BUCKETS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F44596-4584-4078-5BEC-02C0EB0985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888646"/>
              </p:ext>
            </p:extLst>
          </p:nvPr>
        </p:nvGraphicFramePr>
        <p:xfrm>
          <a:off x="806244" y="1103671"/>
          <a:ext cx="5034117" cy="3006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1102AB8-4A1A-8541-BE04-DA8576E37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41583"/>
              </p:ext>
            </p:extLst>
          </p:nvPr>
        </p:nvGraphicFramePr>
        <p:xfrm>
          <a:off x="6744929" y="1103670"/>
          <a:ext cx="4670323" cy="2917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8D03F0-F5F9-4B48-F50B-1A6C6BEEBAF7}"/>
              </a:ext>
            </a:extLst>
          </p:cNvPr>
          <p:cNvSpPr txBox="1"/>
          <p:nvPr/>
        </p:nvSpPr>
        <p:spPr>
          <a:xfrm>
            <a:off x="11385754" y="6105832"/>
            <a:ext cx="80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EDE28-B8FC-98D7-CA4C-70223DA999C9}"/>
              </a:ext>
            </a:extLst>
          </p:cNvPr>
          <p:cNvSpPr txBox="1"/>
          <p:nvPr/>
        </p:nvSpPr>
        <p:spPr>
          <a:xfrm>
            <a:off x="2421082" y="4790209"/>
            <a:ext cx="7606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18–25 age group contributes </a:t>
            </a:r>
            <a:r>
              <a:rPr lang="en-GB" b="1" dirty="0"/>
              <a:t>30% of daily revenue</a:t>
            </a:r>
            <a:r>
              <a:rPr lang="en-GB" dirty="0"/>
              <a:t>, peaking on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26–40 age group dominates monthly revenue with </a:t>
            </a:r>
            <a:r>
              <a:rPr lang="en-GB" b="1" dirty="0"/>
              <a:t>45% share</a:t>
            </a:r>
            <a:r>
              <a:rPr lang="en-GB" dirty="0"/>
              <a:t>, showing consistent buying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Customers above 50 contribute </a:t>
            </a:r>
            <a:r>
              <a:rPr lang="en-GB" b="1" dirty="0"/>
              <a:t>15%</a:t>
            </a:r>
            <a:r>
              <a:rPr lang="en-GB" dirty="0"/>
              <a:t>, but mostly at the start of the month</a:t>
            </a:r>
          </a:p>
        </p:txBody>
      </p:sp>
    </p:spTree>
    <p:extLst>
      <p:ext uri="{BB962C8B-B14F-4D97-AF65-F5344CB8AC3E}">
        <p14:creationId xmlns:p14="http://schemas.microsoft.com/office/powerpoint/2010/main" val="290323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D6526-2864-0893-E749-A995B1CC65A4}"/>
              </a:ext>
            </a:extLst>
          </p:cNvPr>
          <p:cNvSpPr txBox="1"/>
          <p:nvPr/>
        </p:nvSpPr>
        <p:spPr>
          <a:xfrm>
            <a:off x="894735" y="658761"/>
            <a:ext cx="478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DAY BY SPEND BUCKETS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1224E-DD44-40B9-5140-89706989DBDB}"/>
              </a:ext>
            </a:extLst>
          </p:cNvPr>
          <p:cNvSpPr txBox="1"/>
          <p:nvPr/>
        </p:nvSpPr>
        <p:spPr>
          <a:xfrm>
            <a:off x="6400800" y="658761"/>
            <a:ext cx="48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MONTH BY SPEND BUCKETS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6BB46DE-607A-0F04-C716-FB2C34634E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175863"/>
              </p:ext>
            </p:extLst>
          </p:nvPr>
        </p:nvGraphicFramePr>
        <p:xfrm>
          <a:off x="1109569" y="1028093"/>
          <a:ext cx="4573475" cy="2894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C06918B-1583-0DA4-60C3-F41023E34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113938"/>
              </p:ext>
            </p:extLst>
          </p:nvPr>
        </p:nvGraphicFramePr>
        <p:xfrm>
          <a:off x="6400800" y="11039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B9EEBD3-BBD8-750D-A427-B67C22C15810}"/>
              </a:ext>
            </a:extLst>
          </p:cNvPr>
          <p:cNvSpPr txBox="1"/>
          <p:nvPr/>
        </p:nvSpPr>
        <p:spPr>
          <a:xfrm>
            <a:off x="11297264" y="6056670"/>
            <a:ext cx="89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56108-1378-B903-1088-E65F1F12112C}"/>
              </a:ext>
            </a:extLst>
          </p:cNvPr>
          <p:cNvSpPr txBox="1"/>
          <p:nvPr/>
        </p:nvSpPr>
        <p:spPr>
          <a:xfrm>
            <a:off x="2479963" y="4394677"/>
            <a:ext cx="7232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spenders (&lt;R950) account for </a:t>
            </a:r>
            <a:r>
              <a:rPr lang="en-GB" b="1" dirty="0"/>
              <a:t>25% of daily revenue</a:t>
            </a:r>
            <a:r>
              <a:rPr lang="en-GB" dirty="0"/>
              <a:t> but are frequent buyers.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Mid spenders (R950–R3,800) drive </a:t>
            </a:r>
            <a:r>
              <a:rPr lang="en-GB" b="1" dirty="0"/>
              <a:t>50% of monthly revenue</a:t>
            </a:r>
            <a:r>
              <a:rPr lang="en-GB" dirty="0"/>
              <a:t>, steady across the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spenders (&gt; R3,800) make </a:t>
            </a:r>
            <a:r>
              <a:rPr lang="en-GB" b="1" dirty="0"/>
              <a:t>25% of revenue</a:t>
            </a:r>
            <a:r>
              <a:rPr lang="en-GB" dirty="0"/>
              <a:t>, spiking at month-end and promotional days.</a:t>
            </a:r>
          </a:p>
        </p:txBody>
      </p:sp>
    </p:spTree>
    <p:extLst>
      <p:ext uri="{BB962C8B-B14F-4D97-AF65-F5344CB8AC3E}">
        <p14:creationId xmlns:p14="http://schemas.microsoft.com/office/powerpoint/2010/main" val="400629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C8008-54AF-108E-36ED-19E3D4B37F55}"/>
              </a:ext>
            </a:extLst>
          </p:cNvPr>
          <p:cNvSpPr txBox="1"/>
          <p:nvPr/>
        </p:nvSpPr>
        <p:spPr>
          <a:xfrm>
            <a:off x="698090" y="668594"/>
            <a:ext cx="5299587" cy="37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AGE BUCKETS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A185A-D745-83CC-9A3C-AF81DEBDFD7F}"/>
              </a:ext>
            </a:extLst>
          </p:cNvPr>
          <p:cNvSpPr txBox="1"/>
          <p:nvPr/>
        </p:nvSpPr>
        <p:spPr>
          <a:xfrm>
            <a:off x="6872748" y="668594"/>
            <a:ext cx="469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REVENUE PER SPEND BUCKETS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87C2E0-350B-67B9-78EA-E1E3979B2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389563"/>
              </p:ext>
            </p:extLst>
          </p:nvPr>
        </p:nvGraphicFramePr>
        <p:xfrm>
          <a:off x="619432" y="10379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359794A-065E-EDCD-14EE-718A31654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684887"/>
              </p:ext>
            </p:extLst>
          </p:nvPr>
        </p:nvGraphicFramePr>
        <p:xfrm>
          <a:off x="6297561" y="10379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56C944-DD87-7015-1418-2EDD7E82A48B}"/>
              </a:ext>
            </a:extLst>
          </p:cNvPr>
          <p:cNvSpPr txBox="1"/>
          <p:nvPr/>
        </p:nvSpPr>
        <p:spPr>
          <a:xfrm>
            <a:off x="11415252" y="5938684"/>
            <a:ext cx="77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49A64-9A72-14D7-34F5-49BD673649E9}"/>
              </a:ext>
            </a:extLst>
          </p:cNvPr>
          <p:cNvSpPr txBox="1"/>
          <p:nvPr/>
        </p:nvSpPr>
        <p:spPr>
          <a:xfrm>
            <a:off x="3460173" y="4307864"/>
            <a:ext cx="6099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26–40 age group overlaps with mid spenders, making up </a:t>
            </a:r>
            <a:r>
              <a:rPr lang="en-GB" b="1" dirty="0"/>
              <a:t>40% of total revenue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Younger buyers (18–25) dominate low-spend purchases with </a:t>
            </a:r>
            <a:r>
              <a:rPr lang="en-GB" b="1" dirty="0"/>
              <a:t>35% share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Older buyers (50+) are strongly represented in high-spend purchases (</a:t>
            </a:r>
            <a:r>
              <a:rPr lang="en-GB" b="1" dirty="0"/>
              <a:t>20% of high spend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69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FBDB61-BAA5-8F20-3DF4-907660663AD5}"/>
              </a:ext>
            </a:extLst>
          </p:cNvPr>
          <p:cNvSpPr txBox="1"/>
          <p:nvPr/>
        </p:nvSpPr>
        <p:spPr>
          <a:xfrm>
            <a:off x="698090" y="698090"/>
            <a:ext cx="5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CUSTOMERS PER DAY BY PAY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10AB3-BBC9-EF59-D7E1-018A669EF1E3}"/>
              </a:ext>
            </a:extLst>
          </p:cNvPr>
          <p:cNvSpPr txBox="1"/>
          <p:nvPr/>
        </p:nvSpPr>
        <p:spPr>
          <a:xfrm>
            <a:off x="6351639" y="698090"/>
            <a:ext cx="514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CUSTOMERS PER MONTH BY PAY METHOD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58EA60D-4757-9379-242C-10A412A8F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470578"/>
              </p:ext>
            </p:extLst>
          </p:nvPr>
        </p:nvGraphicFramePr>
        <p:xfrm>
          <a:off x="698090" y="10674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7EA02F4-C1E3-7958-6C67-5C44C5F2DA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440070"/>
              </p:ext>
            </p:extLst>
          </p:nvPr>
        </p:nvGraphicFramePr>
        <p:xfrm>
          <a:off x="6436934" y="1067422"/>
          <a:ext cx="43129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CF70C1-FF6D-7E62-4C20-6623416C04A5}"/>
              </a:ext>
            </a:extLst>
          </p:cNvPr>
          <p:cNvSpPr txBox="1"/>
          <p:nvPr/>
        </p:nvSpPr>
        <p:spPr>
          <a:xfrm>
            <a:off x="11415252" y="6159910"/>
            <a:ext cx="77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BD166-A326-78D6-5CE6-89A6D5F244D3}"/>
              </a:ext>
            </a:extLst>
          </p:cNvPr>
          <p:cNvSpPr txBox="1"/>
          <p:nvPr/>
        </p:nvSpPr>
        <p:spPr>
          <a:xfrm>
            <a:off x="3460173" y="4312227"/>
            <a:ext cx="6328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Credit/Debit card usage is </a:t>
            </a:r>
            <a:r>
              <a:rPr lang="en-GB" b="1" dirty="0"/>
              <a:t>60% of daily transactions</a:t>
            </a:r>
            <a:r>
              <a:rPr lang="en-GB" dirty="0"/>
              <a:t>, stable across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Digital wallets (e.g., PayPal) show </a:t>
            </a:r>
            <a:r>
              <a:rPr lang="en-GB" b="1" dirty="0"/>
              <a:t>25% share</a:t>
            </a:r>
            <a:r>
              <a:rPr lang="en-GB" dirty="0"/>
              <a:t>, growing month-on-month.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Cash-on-delivery contributes </a:t>
            </a:r>
            <a:r>
              <a:rPr lang="en-GB" b="1" dirty="0"/>
              <a:t>15%</a:t>
            </a:r>
            <a:r>
              <a:rPr lang="en-GB" dirty="0"/>
              <a:t>, declining steadily</a:t>
            </a:r>
          </a:p>
        </p:txBody>
      </p:sp>
    </p:spTree>
    <p:extLst>
      <p:ext uri="{BB962C8B-B14F-4D97-AF65-F5344CB8AC3E}">
        <p14:creationId xmlns:p14="http://schemas.microsoft.com/office/powerpoint/2010/main" val="171279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667B1-2337-D0EF-D40B-70A9D2A71533}"/>
              </a:ext>
            </a:extLst>
          </p:cNvPr>
          <p:cNvSpPr txBox="1"/>
          <p:nvPr/>
        </p:nvSpPr>
        <p:spPr>
          <a:xfrm>
            <a:off x="707923" y="599768"/>
            <a:ext cx="538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CUSTOMERS PER DAY BY SHIPPING TYPE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9DD84-7848-FA30-14D9-64C77F09EAC2}"/>
              </a:ext>
            </a:extLst>
          </p:cNvPr>
          <p:cNvSpPr txBox="1"/>
          <p:nvPr/>
        </p:nvSpPr>
        <p:spPr>
          <a:xfrm>
            <a:off x="6322142" y="599768"/>
            <a:ext cx="502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CUSTOMERS PER MONTH BY SHIPPING TYPE</a:t>
            </a:r>
          </a:p>
          <a:p>
            <a:endParaRPr lang="en-ZA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FD5DA6-E432-4FC6-34B6-4C26BBEC6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159914"/>
              </p:ext>
            </p:extLst>
          </p:nvPr>
        </p:nvGraphicFramePr>
        <p:xfrm>
          <a:off x="845574" y="969100"/>
          <a:ext cx="4800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E195E2-EAFF-6083-71CE-8F0E02BD7C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580280"/>
              </p:ext>
            </p:extLst>
          </p:nvPr>
        </p:nvGraphicFramePr>
        <p:xfrm>
          <a:off x="6545827" y="969100"/>
          <a:ext cx="493824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277349-4570-7DA0-F3B5-C6C31EB9600F}"/>
              </a:ext>
            </a:extLst>
          </p:cNvPr>
          <p:cNvSpPr txBox="1"/>
          <p:nvPr/>
        </p:nvSpPr>
        <p:spPr>
          <a:xfrm>
            <a:off x="11484076" y="6184490"/>
            <a:ext cx="70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E1F7-F04A-9EDF-2F4A-A2E6D3E0C3AB}"/>
              </a:ext>
            </a:extLst>
          </p:cNvPr>
          <p:cNvSpPr txBox="1"/>
          <p:nvPr/>
        </p:nvSpPr>
        <p:spPr>
          <a:xfrm>
            <a:off x="3283527" y="4229100"/>
            <a:ext cx="6151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Standard shipping dominates with </a:t>
            </a:r>
            <a:r>
              <a:rPr lang="en-GB" b="1" dirty="0"/>
              <a:t>55% of customers</a:t>
            </a:r>
            <a:r>
              <a:rPr lang="en-GB" dirty="0"/>
              <a:t>, chosen for routine purchases.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Express shipping accounts for </a:t>
            </a:r>
            <a:r>
              <a:rPr lang="en-GB" b="1" dirty="0"/>
              <a:t>30%</a:t>
            </a:r>
            <a:r>
              <a:rPr lang="en-GB" dirty="0"/>
              <a:t>, popular with high-spend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Free shipping offers attract </a:t>
            </a:r>
            <a:r>
              <a:rPr lang="en-GB" b="1" dirty="0"/>
              <a:t>15%</a:t>
            </a:r>
            <a:r>
              <a:rPr lang="en-GB" dirty="0"/>
              <a:t>, mainly younger buyers.</a:t>
            </a:r>
          </a:p>
        </p:txBody>
      </p:sp>
    </p:spTree>
    <p:extLst>
      <p:ext uri="{BB962C8B-B14F-4D97-AF65-F5344CB8AC3E}">
        <p14:creationId xmlns:p14="http://schemas.microsoft.com/office/powerpoint/2010/main" val="176808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52A30D-4C91-5B33-A4E5-A5B9976D2C1C}"/>
              </a:ext>
            </a:extLst>
          </p:cNvPr>
          <p:cNvSpPr txBox="1"/>
          <p:nvPr/>
        </p:nvSpPr>
        <p:spPr>
          <a:xfrm>
            <a:off x="2871019" y="953729"/>
            <a:ext cx="61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675AB-5DA5-FCED-A5AE-25945192BD78}"/>
              </a:ext>
            </a:extLst>
          </p:cNvPr>
          <p:cNvSpPr txBox="1"/>
          <p:nvPr/>
        </p:nvSpPr>
        <p:spPr>
          <a:xfrm>
            <a:off x="11316929" y="6174658"/>
            <a:ext cx="87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3C94E-4D15-58BA-3F23-C5118659A547}"/>
              </a:ext>
            </a:extLst>
          </p:cNvPr>
          <p:cNvSpPr txBox="1"/>
          <p:nvPr/>
        </p:nvSpPr>
        <p:spPr>
          <a:xfrm>
            <a:off x="2244436" y="2161309"/>
            <a:ext cx="8239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Focus marketing on 26–40 year-olds</a:t>
            </a:r>
            <a:r>
              <a:rPr lang="en-GB" dirty="0"/>
              <a:t>, as they contribute nearly half of total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Promote mid-spend bundles</a:t>
            </a:r>
            <a:r>
              <a:rPr lang="en-GB" dirty="0"/>
              <a:t>, since they generate the largest and most stable income.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Incentivize high spenders</a:t>
            </a:r>
            <a:r>
              <a:rPr lang="en-GB" dirty="0"/>
              <a:t> with loyalty rewards and premium shipping perks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Expand digital wallet options</a:t>
            </a:r>
            <a:r>
              <a:rPr lang="en-GB" dirty="0"/>
              <a:t> to support the growing preference for cashless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Introduce targeted free shipping promotions</a:t>
            </a:r>
            <a:r>
              <a:rPr lang="en-GB" dirty="0"/>
              <a:t> for younger customers to boost repeat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Leverage end-of-month demand</a:t>
            </a:r>
            <a:r>
              <a:rPr lang="en-GB" dirty="0"/>
              <a:t> by launching limited-time offers for high spenders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34380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{317BF5BC-7AB7-4022-8A39-C3EC93E9D63D}tf55705232_win32</Template>
  <TotalTime>60</TotalTime>
  <Words>398</Words>
  <Application>Microsoft Office PowerPoint</Application>
  <PresentationFormat>Widescreen</PresentationFormat>
  <Paragraphs>50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CUSTOMER SHOPPING TREND ANALYSIS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Katleho Maphoto</dc:creator>
  <cp:lastModifiedBy>Katleho Maphoto</cp:lastModifiedBy>
  <cp:revision>1</cp:revision>
  <dcterms:created xsi:type="dcterms:W3CDTF">2025-08-14T16:08:02Z</dcterms:created>
  <dcterms:modified xsi:type="dcterms:W3CDTF">2025-08-19T08:57:01Z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